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9"/>
  </p:notesMasterIdLst>
  <p:sldIdLst>
    <p:sldId id="292" r:id="rId2"/>
    <p:sldId id="257" r:id="rId3"/>
    <p:sldId id="265" r:id="rId4"/>
    <p:sldId id="268" r:id="rId5"/>
    <p:sldId id="271" r:id="rId6"/>
    <p:sldId id="269" r:id="rId7"/>
    <p:sldId id="270" r:id="rId8"/>
    <p:sldId id="275" r:id="rId9"/>
    <p:sldId id="277" r:id="rId10"/>
    <p:sldId id="278" r:id="rId11"/>
    <p:sldId id="279" r:id="rId12"/>
    <p:sldId id="280" r:id="rId13"/>
    <p:sldId id="282" r:id="rId14"/>
    <p:sldId id="283" r:id="rId15"/>
    <p:sldId id="281" r:id="rId16"/>
    <p:sldId id="293" r:id="rId17"/>
    <p:sldId id="276" r:id="rId18"/>
    <p:sldId id="258" r:id="rId19"/>
    <p:sldId id="284" r:id="rId20"/>
    <p:sldId id="291" r:id="rId21"/>
    <p:sldId id="285" r:id="rId22"/>
    <p:sldId id="286" r:id="rId23"/>
    <p:sldId id="288" r:id="rId24"/>
    <p:sldId id="287" r:id="rId25"/>
    <p:sldId id="289" r:id="rId26"/>
    <p:sldId id="262" r:id="rId27"/>
    <p:sldId id="26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  <a:srgbClr val="00FF00"/>
    <a:srgbClr val="FF00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45" autoAdjust="0"/>
    <p:restoredTop sz="94658" autoAdjust="0"/>
  </p:normalViewPr>
  <p:slideViewPr>
    <p:cSldViewPr snapToObjects="1">
      <p:cViewPr>
        <p:scale>
          <a:sx n="100" d="100"/>
          <a:sy n="100" d="100"/>
        </p:scale>
        <p:origin x="-1104" y="9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FC71BD-5A19-4AF1-9788-71F5DAA7D7E2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695AE4-F9AD-4383-96A4-9B6AF97D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6670FD-23F7-47E1-ABE6-1962D43D663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A98E6E-2302-463D-BF37-25C564025DD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6144D-B359-4A2E-A885-A79CC22554E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177A0E-D1B1-4E4A-970F-9662D4E5DE8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FFC8A5-5BAE-464D-AB64-367FAF81FC2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16DE2D-E82B-4A50-948F-B7F6D5FDC4E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D6C04-2877-4942-B703-C26529439C1A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8A9269-2E5E-4071-B3B5-6F8CAD8831A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8F3BF9-9641-4C9D-A53D-D028154EEF3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D654A-E1D3-4DC9-9979-BF73100ABF19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EDD51C-66DE-427A-8EC3-6EFAB1B3E2F0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1A7CA7-10CA-4E03-909E-8B5EBDF4ABFD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8478AD-D698-4584-BC69-54DDE71C1E97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EE2CA1-780F-4016-A073-A4DBEDDE6D5F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3043B-B366-4284-8308-F07D108BB450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653F9A-7ECC-4FF7-8263-5BC0744D07A2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827D62-2BE0-4894-8394-EEE51F224B10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AD40E2-184A-4388-91AF-65E22615FB26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BEF6C1-AF6D-4F57-85AE-25652C7A8898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3FCD5C-AB30-4932-BF07-291ECB0F41F0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802F21-99ED-4E22-BD65-1DCF85476BC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A22CD7-946E-4221-B0DD-DE3D6703E39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88AD96-784F-4929-AD0C-7CD3D5ECBB1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9F4DB8-990D-4C19-80D0-8AFF145D035E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A3357D-E079-48CC-BAD5-60D421022FA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76C4FD-191E-4C28-B799-92A28E4135C0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A8914E-E442-43D1-A108-7D25AB361F23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448A-67EE-4C9F-9F8D-C84DEA1D3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487B4-F762-40FF-9A00-B0BDADE5F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760F2-8C30-46BF-933A-CAECFBAD9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1CFE-BAB5-4038-A632-75B1DFCAE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4BDD-2088-4DCB-8831-8EE7158A1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333F3-AC9C-4C74-A566-42C5CC424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777EE-8A3C-4988-8B5F-368005DDE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51DE6-DC7C-44F9-AFB2-7763894C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3DEC-7409-40A4-A57D-3F2E28D7E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49FBF-14E9-4839-8E89-82CC4075D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6904-AF9C-44B0-83FF-7B951DAED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9E1F-DAF6-49D8-82BF-AAF68B63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94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94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4005CD1-82E9-42D9-A072-81B0C36F1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_mois@mail.r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strotop.ru/" TargetMode="External"/><Relationship Id="rId5" Type="http://schemas.openxmlformats.org/officeDocument/2006/relationships/hyperlink" Target="http://www.alt-isp.narod.ru/" TargetMode="External"/><Relationship Id="rId4" Type="http://schemas.openxmlformats.org/officeDocument/2006/relationships/hyperlink" Target="http://path-2.narod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46250" y="1714500"/>
            <a:ext cx="584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/>
              <a:t> </a:t>
            </a:r>
          </a:p>
          <a:p>
            <a:pPr algn="ctr"/>
            <a:r>
              <a:rPr lang="ru-RU" sz="2400" b="1"/>
              <a:t>Большой Космический Проект</a:t>
            </a:r>
          </a:p>
          <a:p>
            <a:pPr algn="ctr"/>
            <a:r>
              <a:rPr lang="ru-RU" sz="2400"/>
              <a:t>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44800" y="5857875"/>
            <a:ext cx="345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21.02.2008</a:t>
            </a:r>
          </a:p>
        </p:txBody>
      </p:sp>
      <p:pic>
        <p:nvPicPr>
          <p:cNvPr id="4100" name="Picture 7" descr="russi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2159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 descr="Image1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0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91964" y="6106915"/>
            <a:ext cx="14232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b="1" i="1" dirty="0" smtClean="0">
                <a:solidFill>
                  <a:srgbClr val="00B050"/>
                </a:solidFill>
              </a:rPr>
              <a:t>Комментарий: </a:t>
            </a:r>
            <a:endParaRPr lang="ru-RU" sz="11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215206" y="6106915"/>
          <a:ext cx="619682" cy="536843"/>
        </p:xfrm>
        <a:graphic>
          <a:graphicData uri="http://schemas.openxmlformats.org/presentationml/2006/ole">
            <p:oleObj spid="_x0000_s4103" name="Acrobat Document" showAsIcon="1" r:id="rId6" imgW="914400" imgH="792360" progId="Acrobat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AS11-40-5866H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08113"/>
            <a:ext cx="5214937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643563" y="1428750"/>
            <a:ext cx="3286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Проект инициирован по чисто политическим причинам. </a:t>
            </a:r>
          </a:p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Решил поставленную задачу, обеспечил внедрение передовых технологий в самых разных областях техники и экономики. </a:t>
            </a:r>
          </a:p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Проект "Аполлон" обогнал свое время.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У США не оказалось достаточного "тылового обеспечения" для изначально планируемого развития исследований Луны. 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14313" y="415925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Самый масштабный БКП – проект </a:t>
            </a:r>
            <a:r>
              <a:rPr lang="ru-RU" b="1"/>
              <a:t>Аполлон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1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304925"/>
            <a:ext cx="39243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4786313" y="1285875"/>
            <a:ext cx="42100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Проект провален из-за грубых ошибок Политбюро СССР.</a:t>
            </a:r>
          </a:p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Основные ошибки: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- задержка с принятием решения о реализации проекта (1964 г. против 1961 г. - три года потеряно на старте);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- допущение, а фактически – поощрение конкуренции исполнителей на стадии реализации проекта;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- отказ выделить достаточные средства на наземную отработку;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- отказ от продолжения работ и завершения проекта.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71500" y="285750"/>
            <a:ext cx="544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Российский проект полетов на Луну </a:t>
            </a:r>
            <a:r>
              <a:rPr lang="ru-RU" b="1"/>
              <a:t>Н1-Л3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compari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300" y="428625"/>
            <a:ext cx="267652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3908425"/>
          <a:ext cx="8072438" cy="2286000"/>
        </p:xfrm>
        <a:graphic>
          <a:graphicData uri="http://schemas.openxmlformats.org/drawingml/2006/table">
            <a:tbl>
              <a:tblPr/>
              <a:tblGrid>
                <a:gridCol w="4000500"/>
                <a:gridCol w="4071938"/>
              </a:tblGrid>
              <a:tr h="0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 оправдал запредельно оптимистичных ожиданий.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азвитие космонавтики в США заторможено дважды: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 старте проекта, из-за преждевременного отказа от одноразовых носителей;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 закате, из-за технической невозможности обеспечить достаточную надежность системы.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120 успешных полетов сформировали нынешний облик американской и, в большой степени, мировой космонавтики.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Полный провал.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Причины: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- проект был принят ПБ СССР вопреки мнению военных и гражданских специалистов.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- задачи для ТКС существовали только на бумаге.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 рамках проекта была создана лучшая РН сверхтяжелого класса, не нашедшая себе применения из-за экономического кризиса.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1" name="Прямоугольник 3"/>
          <p:cNvSpPr>
            <a:spLocks noChangeArrowheads="1"/>
          </p:cNvSpPr>
          <p:nvPr/>
        </p:nvSpPr>
        <p:spPr bwMode="auto">
          <a:xfrm>
            <a:off x="428625" y="244475"/>
            <a:ext cx="2155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/>
            <a:r>
              <a:rPr lang="ru-RU" b="1">
                <a:latin typeface="Times New Roman" pitchFamily="18" charset="0"/>
                <a:cs typeface="Calibri" pitchFamily="34" charset="0"/>
              </a:rPr>
              <a:t>ТКС "Шаттл"</a:t>
            </a:r>
            <a:endParaRPr lang="ru-RU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5372" name="Прямоугольник 4"/>
          <p:cNvSpPr>
            <a:spLocks noChangeArrowheads="1"/>
          </p:cNvSpPr>
          <p:nvPr/>
        </p:nvSpPr>
        <p:spPr bwMode="auto">
          <a:xfrm>
            <a:off x="6143625" y="214313"/>
            <a:ext cx="2138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/>
            <a:r>
              <a:rPr lang="ru-RU" b="1">
                <a:latin typeface="Times New Roman" pitchFamily="18" charset="0"/>
                <a:cs typeface="Calibri" pitchFamily="34" charset="0"/>
              </a:rPr>
              <a:t>ТКС "Буран»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sal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4051300"/>
            <a:ext cx="34305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www.cosmoworld.ru/mirstation/photos/mir_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642938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498475" y="619125"/>
            <a:ext cx="299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4873"/>
                </a:solidFill>
                <a:latin typeface="Calibri" pitchFamily="34" charset="0"/>
                <a:cs typeface="Times New Roman" pitchFamily="18" charset="0"/>
              </a:rPr>
              <a:t>БКП "Салют-Мир"</a:t>
            </a:r>
            <a:endParaRPr lang="ru-RU" sz="4800" b="1">
              <a:solidFill>
                <a:srgbClr val="00487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4214813" y="4500563"/>
            <a:ext cx="4667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 основном технический проект.</a:t>
            </a:r>
          </a:p>
          <a:p>
            <a:endParaRPr lang="ru-RU" sz="2000"/>
          </a:p>
          <a:p>
            <a:r>
              <a:rPr lang="ru-RU" sz="2000"/>
              <a:t>Получен огромный опыт работ на околоземной орбите.</a:t>
            </a:r>
          </a:p>
        </p:txBody>
      </p:sp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4214813" y="60007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Масса 125 т за 15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10_mk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071563"/>
            <a:ext cx="43100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357563" y="4500563"/>
            <a:ext cx="552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основном политический проект.</a:t>
            </a:r>
          </a:p>
          <a:p>
            <a:endParaRPr lang="ru-RU"/>
          </a:p>
          <a:p>
            <a:r>
              <a:rPr lang="ru-RU"/>
              <a:t>Дублируется работа, уже проведенная в России.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928688" y="344488"/>
            <a:ext cx="757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Текущий БКП - Международная космическая станция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4214813" y="60007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Масса 265 т за 10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285860"/>
          <a:ext cx="8715435" cy="5381654"/>
        </p:xfrm>
        <a:graphic>
          <a:graphicData uri="http://schemas.openxmlformats.org/drawingml/2006/table">
            <a:tbl>
              <a:tblPr/>
              <a:tblGrid>
                <a:gridCol w="338746"/>
                <a:gridCol w="1875832"/>
                <a:gridCol w="857256"/>
                <a:gridCol w="642942"/>
                <a:gridCol w="642942"/>
                <a:gridCol w="571504"/>
                <a:gridCol w="569943"/>
                <a:gridCol w="358751"/>
                <a:gridCol w="428628"/>
                <a:gridCol w="357190"/>
                <a:gridCol w="683022"/>
                <a:gridCol w="1388679"/>
              </a:tblGrid>
              <a:tr h="249333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Большой космический проект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Международный авторитет государства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Авторитет государственной власти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Ускорение развития космонавтики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перспективных направлений развития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Расширение инфраструктуры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Общий технологический прогресс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Научные результаты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Средний бал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Доминирующая мотивация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69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Первый ИСЗ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4,43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Техническая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5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Первый космический полет человека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4,29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Политическая = техническая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69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Программа "Восход"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Политическая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69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Программа "Аполлон"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4,29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Политическая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8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Программа "Шаттл"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Техническая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61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Программа "Буран"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Политическая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193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Программа "Салют-Мир"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4,14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Техническая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37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Программа МКС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Мир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2,57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Политическая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560388"/>
            <a:ext cx="530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1.</a:t>
            </a:r>
            <a:r>
              <a:rPr lang="ru-RU" sz="1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Сравнительные результаты реализации БКП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3125" y="68263"/>
            <a:ext cx="2986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Иерархия успеха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714375" y="714375"/>
            <a:ext cx="2189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Первый ИСЗ (4,43)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714375" y="1357313"/>
            <a:ext cx="242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Полет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человека</a:t>
            </a:r>
            <a:r>
              <a:rPr lang="ru-RU">
                <a:latin typeface="Calibri" pitchFamily="34" charset="0"/>
                <a:cs typeface="Times New Roman" pitchFamily="18" charset="0"/>
              </a:rPr>
              <a:t> (4,29)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714375" y="17018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Проект «Аполлон» (4,29)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714375" y="2559050"/>
            <a:ext cx="319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Проект «Салют-Мир» (4,14)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714375" y="3357563"/>
            <a:ext cx="2614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Проект «Шаттл» (3,00)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Прямоугольник 8"/>
          <p:cNvSpPr>
            <a:spLocks noChangeArrowheads="1"/>
          </p:cNvSpPr>
          <p:nvPr/>
        </p:nvSpPr>
        <p:spPr bwMode="auto">
          <a:xfrm>
            <a:off x="714375" y="4214813"/>
            <a:ext cx="217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Проект МКС (2,57)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5" name="Прямоугольник 9"/>
          <p:cNvSpPr>
            <a:spLocks noChangeArrowheads="1"/>
          </p:cNvSpPr>
          <p:nvPr/>
        </p:nvSpPr>
        <p:spPr bwMode="auto">
          <a:xfrm>
            <a:off x="714375" y="5048250"/>
            <a:ext cx="2708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Проект «Восход» (2,00)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6" name="Прямоугольник 10"/>
          <p:cNvSpPr>
            <a:spLocks noChangeArrowheads="1"/>
          </p:cNvSpPr>
          <p:nvPr/>
        </p:nvSpPr>
        <p:spPr bwMode="auto">
          <a:xfrm>
            <a:off x="714375" y="5857875"/>
            <a:ext cx="2566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Проект "Буран« (1,00)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28625" y="714375"/>
            <a:ext cx="347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28625" y="1500188"/>
            <a:ext cx="347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428625" y="2571750"/>
            <a:ext cx="347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428625" y="3357563"/>
            <a:ext cx="347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428625" y="4214813"/>
            <a:ext cx="347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428625" y="5059363"/>
            <a:ext cx="347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473" name="TextBox 17"/>
          <p:cNvSpPr txBox="1">
            <a:spLocks noChangeArrowheads="1"/>
          </p:cNvSpPr>
          <p:nvPr/>
        </p:nvSpPr>
        <p:spPr bwMode="auto">
          <a:xfrm>
            <a:off x="428625" y="5857875"/>
            <a:ext cx="347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9474" name="Рисунок 4" descr="1_sputn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8625"/>
            <a:ext cx="88106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Рисунок 5" descr="Gagar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2688" y="1214438"/>
            <a:ext cx="1123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Рисунок 1" descr="AS11-40-5866H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214438"/>
            <a:ext cx="1000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4" descr="http://www.cosmoworld.ru/mirstation/photos/mir_p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22860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5" descr="http://express.kirov.ru/news/pictures/n_35484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4050" y="3178175"/>
            <a:ext cx="12144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Рисунок 1" descr="10_mk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063" y="4000500"/>
            <a:ext cx="9763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Рисунок 1" descr="Leonov-18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4781550"/>
            <a:ext cx="10509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9" descr="http://mosday.ru/photos/14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25" y="5643563"/>
            <a:ext cx="1509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romysl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955517"/>
            <a:ext cx="4929222" cy="2223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zuganov_krasnodar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57158" y="1700181"/>
            <a:ext cx="2187525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Д-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1357298"/>
            <a:ext cx="1483246" cy="227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2105025" y="244475"/>
            <a:ext cx="472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/>
              <a:t>Политика </a:t>
            </a:r>
            <a:r>
              <a:rPr lang="en-US" sz="2400" b="1" i="1"/>
              <a:t>versus</a:t>
            </a:r>
            <a:r>
              <a:rPr lang="ru-RU" sz="2400" b="1" i="1"/>
              <a:t> </a:t>
            </a:r>
            <a:r>
              <a:rPr lang="ru-RU" sz="2400" b="1"/>
              <a:t>Техника</a:t>
            </a:r>
            <a:endParaRPr lang="ru-RU" sz="240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357813" y="1557338"/>
          <a:ext cx="3500437" cy="3328987"/>
        </p:xfrm>
        <a:graphic>
          <a:graphicData uri="http://schemas.openxmlformats.org/presentationml/2006/ole">
            <p:oleObj spid="_x0000_s1026" r:id="rId7" imgW="3499407" imgH="3334801" progId="Excel.Sheet.8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15000" y="5180013"/>
            <a:ext cx="2786063" cy="60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Доминирующая</a:t>
            </a:r>
          </a:p>
          <a:p>
            <a:pPr algn="ctr">
              <a:defRPr/>
            </a:pPr>
            <a:r>
              <a:rPr lang="ru-RU" dirty="0"/>
              <a:t>мотивация БКП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75" y="2643188"/>
            <a:ext cx="64293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2,46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29500" y="1857375"/>
            <a:ext cx="642938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3,86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571500" y="571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/>
            <a:r>
              <a:rPr lang="ru-RU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Абсолютные ограничения БКП</a:t>
            </a:r>
          </a:p>
        </p:txBody>
      </p:sp>
      <p:sp>
        <p:nvSpPr>
          <p:cNvPr id="20483" name="Прямоугольник 7"/>
          <p:cNvSpPr>
            <a:spLocks noChangeArrowheads="1"/>
          </p:cNvSpPr>
          <p:nvPr/>
        </p:nvSpPr>
        <p:spPr bwMode="auto">
          <a:xfrm>
            <a:off x="571500" y="1071563"/>
            <a:ext cx="5000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Время</a:t>
            </a:r>
          </a:p>
          <a:p>
            <a:pPr eaLnBrk="0" hangingPunct="0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слишком большом сроке подготовки проекта технические решения, принятые в его основу, успевают морально устареть к моменту его завершения.</a:t>
            </a:r>
            <a:endParaRPr lang="ru-RU" b="1" i="1">
              <a:solidFill>
                <a:srgbClr val="7030A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84" name="Прямоугольник 8"/>
          <p:cNvSpPr>
            <a:spLocks noChangeArrowheads="1"/>
          </p:cNvSpPr>
          <p:nvPr/>
        </p:nvSpPr>
        <p:spPr bwMode="auto">
          <a:xfrm>
            <a:off x="4286250" y="2500313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Экономика</a:t>
            </a:r>
          </a:p>
          <a:p>
            <a:pPr eaLnBrk="0" hangingPunct="0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БКП стоящий более одного процента ВВП в год– невозможен.</a:t>
            </a:r>
            <a:endParaRPr lang="ru-RU" b="1" i="1">
              <a:solidFill>
                <a:srgbClr val="7030A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85" name="Прямоугольник 9"/>
          <p:cNvSpPr>
            <a:spLocks noChangeArrowheads="1"/>
          </p:cNvSpPr>
          <p:nvPr/>
        </p:nvSpPr>
        <p:spPr bwMode="auto">
          <a:xfrm>
            <a:off x="571500" y="3648075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Техника</a:t>
            </a:r>
          </a:p>
          <a:p>
            <a:pPr eaLnBrk="0" hangingPunct="0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Доля неотработанных технических решении не должна быть слишком велика (меньше 20%). </a:t>
            </a:r>
            <a:endParaRPr lang="ru-RU" b="1" i="1">
              <a:solidFill>
                <a:srgbClr val="7030A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10"/>
          <p:cNvSpPr>
            <a:spLocks noChangeArrowheads="1"/>
          </p:cNvSpPr>
          <p:nvPr/>
        </p:nvSpPr>
        <p:spPr bwMode="auto">
          <a:xfrm>
            <a:off x="4286250" y="4929188"/>
            <a:ext cx="471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Безопасность </a:t>
            </a:r>
          </a:p>
          <a:p>
            <a:pPr eaLnBrk="0" hangingPunct="0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Экипаж космического корабля должен иметь возможность аварийно возвратиться на Землю на любом этапе полета.</a:t>
            </a:r>
            <a:endParaRPr lang="ru-RU" b="1">
              <a:solidFill>
                <a:srgbClr val="7030A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071544"/>
          <a:ext cx="8501124" cy="4857785"/>
        </p:xfrm>
        <a:graphic>
          <a:graphicData uri="http://schemas.openxmlformats.org/drawingml/2006/table">
            <a:tbl>
              <a:tblPr/>
              <a:tblGrid>
                <a:gridCol w="340187"/>
                <a:gridCol w="2045562"/>
                <a:gridCol w="731891"/>
                <a:gridCol w="378381"/>
                <a:gridCol w="361631"/>
                <a:gridCol w="357190"/>
                <a:gridCol w="500066"/>
                <a:gridCol w="357190"/>
                <a:gridCol w="500066"/>
                <a:gridCol w="500066"/>
                <a:gridCol w="1000132"/>
                <a:gridCol w="1428762"/>
              </a:tblGrid>
              <a:tr h="317079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Большой космический проект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Международный авторитет государства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Авторитет государственной власти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Ускорение развития космонавтики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Формирование перспективных направлений развития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Развитие инфраструктуры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Общий технологический прогресс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Научные результаты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Средний </a:t>
                      </a: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бал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Доминирующая мотивация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8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Возвращение на Луну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2,57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Техническая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8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Полет на Луну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Техническая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8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Полет вокруг Марса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1,57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Политическая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8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Ресурсы Солнечной системы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3,43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Техническая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457200"/>
            <a:ext cx="6156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2. Ожидаемые результаты реализации БКП</a:t>
            </a:r>
            <a:endParaRPr lang="ru-RU" sz="1100" b="1">
              <a:ea typeface="Calibri" pitchFamily="34" charset="0"/>
              <a:cs typeface="Times New Roman" pitchFamily="18" charset="0"/>
            </a:endParaRPr>
          </a:p>
          <a:p>
            <a:pPr indent="457200" eaLnBrk="0" hangingPunct="0"/>
            <a:endParaRPr lang="ru-RU" sz="28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ChangeArrowheads="1"/>
          </p:cNvSpPr>
          <p:nvPr/>
        </p:nvSpPr>
        <p:spPr bwMode="auto">
          <a:xfrm>
            <a:off x="650875" y="6072188"/>
            <a:ext cx="1063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FF00"/>
                </a:solidFill>
              </a:rPr>
              <a:t>1957</a:t>
            </a:r>
          </a:p>
        </p:txBody>
      </p:sp>
      <p:sp>
        <p:nvSpPr>
          <p:cNvPr id="5123" name="Text Box 20"/>
          <p:cNvSpPr txBox="1">
            <a:spLocks noChangeArrowheads="1"/>
          </p:cNvSpPr>
          <p:nvPr/>
        </p:nvSpPr>
        <p:spPr bwMode="auto">
          <a:xfrm>
            <a:off x="1619250" y="1889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На старте космической эры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2357438" y="5000625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FF00"/>
                </a:solidFill>
              </a:rPr>
              <a:t>1959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5786438" y="3143250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FF00"/>
                </a:solidFill>
              </a:rPr>
              <a:t>1965</a:t>
            </a:r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4071938" y="4143375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FF00"/>
                </a:solidFill>
              </a:rPr>
              <a:t>1961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7651750" y="2324100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FF00"/>
                </a:solidFill>
              </a:rPr>
              <a:t>1969</a:t>
            </a:r>
          </a:p>
        </p:txBody>
      </p:sp>
      <p:pic>
        <p:nvPicPr>
          <p:cNvPr id="5128" name="Рисунок 18" descr="1_sputn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4605338"/>
            <a:ext cx="16176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9" descr="Gagar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25" y="2576513"/>
            <a:ext cx="15081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20" descr="Leonov-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1857375"/>
            <a:ext cx="16779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21" descr="AS11-40-5866H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3463" y="727075"/>
            <a:ext cx="147478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22" descr="220px-Luna_3_first_image_taken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667125"/>
            <a:ext cx="132397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Box 12"/>
          <p:cNvSpPr txBox="1">
            <a:spLocks noChangeArrowheads="1"/>
          </p:cNvSpPr>
          <p:nvPr/>
        </p:nvSpPr>
        <p:spPr bwMode="auto">
          <a:xfrm>
            <a:off x="4643438" y="4786313"/>
            <a:ext cx="4214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Первое десятилетие космической эры было характерно быстрым качественным и количественным развитием космической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357313" y="357188"/>
            <a:ext cx="7072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Основные цели БКП</a:t>
            </a:r>
          </a:p>
          <a:p>
            <a:pPr algn="ctr"/>
            <a:r>
              <a:rPr lang="ru-RU" sz="2800" b="1"/>
              <a:t>начала </a:t>
            </a:r>
            <a:r>
              <a:rPr lang="en-US" sz="2800" b="1"/>
              <a:t>XXI </a:t>
            </a:r>
            <a:r>
              <a:rPr lang="ru-RU" sz="2800" b="1"/>
              <a:t>века</a:t>
            </a:r>
          </a:p>
        </p:txBody>
      </p:sp>
      <p:pic>
        <p:nvPicPr>
          <p:cNvPr id="22531" name="Рисунок 2" descr="big_1190815514_20070926-180657_766489bd7a6ae3b4516fe9f7ed4b0c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7825"/>
            <a:ext cx="36226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643438" y="2500313"/>
            <a:ext cx="928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rgbClr val="00B050"/>
                </a:solidFill>
              </a:rPr>
              <a:t>+</a:t>
            </a:r>
          </a:p>
        </p:txBody>
      </p:sp>
      <p:pic>
        <p:nvPicPr>
          <p:cNvPr id="22533" name="Рисунок 4" descr="pi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1343025"/>
            <a:ext cx="18764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071563" y="1285875"/>
            <a:ext cx="7072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Большие Космические Проекты</a:t>
            </a:r>
          </a:p>
          <a:p>
            <a:pPr algn="ctr"/>
            <a:r>
              <a:rPr lang="ru-RU" sz="2800" b="1"/>
              <a:t>Третьего тысячелетия</a:t>
            </a:r>
          </a:p>
          <a:p>
            <a:pPr algn="ctr"/>
            <a:r>
              <a:rPr lang="ru-RU" sz="2800" b="1"/>
              <a:t>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800px-Spacecolony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8"/>
            <a:ext cx="4095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1" descr="764px-Spacecolony3ed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006475"/>
            <a:ext cx="4084637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357313" y="357188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Орбитальные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staging_2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8572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357313" y="214313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Межзвездные перелеты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105704main_venu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928688"/>
            <a:ext cx="33337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 descr="105706main_venus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928938"/>
            <a:ext cx="4365625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357313" y="357188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Терраформирование Венеры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857250" y="4332288"/>
            <a:ext cx="3333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</a:rPr>
              <a:t>90 атм =</a:t>
            </a:r>
            <a:r>
              <a:rPr lang="en-US" sz="2400" b="1">
                <a:solidFill>
                  <a:srgbClr val="00B050"/>
                </a:solidFill>
              </a:rPr>
              <a:t>&gt; 1 </a:t>
            </a:r>
            <a:r>
              <a:rPr lang="ru-RU" sz="2400" b="1">
                <a:solidFill>
                  <a:srgbClr val="00B050"/>
                </a:solidFill>
              </a:rPr>
              <a:t>атм</a:t>
            </a:r>
          </a:p>
          <a:p>
            <a:pPr algn="ctr"/>
            <a:r>
              <a:rPr lang="ru-RU" sz="2400" b="1">
                <a:solidFill>
                  <a:srgbClr val="00B050"/>
                </a:solidFill>
              </a:rPr>
              <a:t>500С =</a:t>
            </a:r>
            <a:r>
              <a:rPr lang="en-US" sz="2400" b="1">
                <a:solidFill>
                  <a:srgbClr val="00B050"/>
                </a:solidFill>
              </a:rPr>
              <a:t>&gt; 25C</a:t>
            </a:r>
            <a:endParaRPr lang="ru-RU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Схем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839788"/>
            <a:ext cx="57150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2" descr="Galakt_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278606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357313" y="214313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Начало освоения Галактики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14313" y="504666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B050"/>
                </a:solidFill>
              </a:rPr>
              <a:t>10 миллионов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aga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357438"/>
            <a:ext cx="30194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 rot="-2184237">
            <a:off x="1908175" y="3652838"/>
            <a:ext cx="5616575" cy="936625"/>
          </a:xfrm>
          <a:prstGeom prst="rect">
            <a:avLst/>
          </a:prstGeom>
          <a:solidFill>
            <a:schemeClr val="bg1">
              <a:alpha val="27843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Arial" charset="0"/>
              </a:rPr>
              <a:t>СЕКРЕТНО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7950" y="163513"/>
            <a:ext cx="88931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CETERUM CENSEO 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10000"/>
              </a:spcBef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CARTHAGINEM 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10000"/>
              </a:spcBef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ESSE DELENDAM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09700" y="708025"/>
            <a:ext cx="636111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</a:rPr>
              <a:t>Моисеев Иван Михайлович, </a:t>
            </a:r>
          </a:p>
          <a:p>
            <a:pPr indent="450850" algn="ctr">
              <a:defRPr/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indent="450850" algn="ctr">
              <a:defRPr/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indent="450850" algn="ctr">
              <a:defRPr/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indent="450850"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</a:rPr>
              <a:t>Руководитель ИКП,</a:t>
            </a:r>
          </a:p>
          <a:p>
            <a:pPr indent="450850"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</a:rPr>
              <a:t>Научный руководитель МКК,</a:t>
            </a:r>
          </a:p>
          <a:p>
            <a:pPr indent="450850"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</a:rPr>
              <a:t>Председатель экспертной комиссии по космонавтике</a:t>
            </a:r>
          </a:p>
          <a:p>
            <a:pPr indent="450850"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</a:rPr>
              <a:t>Проекта «</a:t>
            </a:r>
            <a:r>
              <a:rPr lang="ru-RU" dirty="0" err="1">
                <a:solidFill>
                  <a:srgbClr val="002060"/>
                </a:solidFill>
                <a:latin typeface="Arial" charset="0"/>
              </a:rPr>
              <a:t>Астротоп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»</a:t>
            </a:r>
          </a:p>
          <a:p>
            <a:pPr indent="450850" algn="ctr">
              <a:defRPr/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indent="450850"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</a:rPr>
              <a:t>21.02.08,</a:t>
            </a:r>
          </a:p>
          <a:p>
            <a:pPr indent="450850" algn="ctr">
              <a:defRPr/>
            </a:pPr>
            <a:endParaRPr lang="ru-RU" dirty="0">
              <a:latin typeface="Arial" charset="0"/>
            </a:endParaRPr>
          </a:p>
          <a:p>
            <a:pPr indent="450850" algn="ctr">
              <a:defRPr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charset="0"/>
                <a:hlinkClick r:id="rId3"/>
              </a:rPr>
              <a:t>i_mois@mail.ru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indent="450850" algn="ctr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indent="450850" algn="ctr"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hlinkClick r:id="rId4"/>
              </a:rPr>
              <a:t>http://path-2.narod.ru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indent="450850" algn="ctr"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hlinkClick r:id="rId5"/>
              </a:rPr>
              <a:t>http://www.alt-isp.narod.ru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indent="450850" algn="ctr"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hlinkClick r:id="rId6"/>
              </a:rPr>
              <a:t>http://www.astrotop.ru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indent="450850" algn="ctr"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450850" algn="ctr"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8" descr="ah_0000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285875"/>
            <a:ext cx="6215063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85813" y="357188"/>
            <a:ext cx="8072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latin typeface="Times New Roman" pitchFamily="18" charset="0"/>
                <a:cs typeface="Times New Roman" pitchFamily="18" charset="0"/>
              </a:rPr>
              <a:t>В последней четверти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века в основном росли качественные характеристики космической техники созданной ранее.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928688" y="5721350"/>
            <a:ext cx="8072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latin typeface="Times New Roman" pitchFamily="18" charset="0"/>
                <a:cs typeface="Times New Roman" pitchFamily="18" charset="0"/>
              </a:rPr>
              <a:t>И в общественном мнении и в среде специалистов сложилось устойчивое представление о «тупике», в котором оказалась космонавтика.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 flipH="1">
            <a:off x="5715000" y="4643438"/>
            <a:ext cx="2444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flipH="1">
            <a:off x="7858125" y="4643438"/>
            <a:ext cx="2444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139825"/>
          </a:xfrm>
        </p:spPr>
        <p:txBody>
          <a:bodyPr/>
          <a:lstStyle/>
          <a:p>
            <a:pPr eaLnBrk="1" hangingPunct="1"/>
            <a:r>
              <a:rPr lang="ru-RU" sz="2000" b="1" smtClean="0">
                <a:effectLst/>
                <a:latin typeface="Times New Roman" pitchFamily="18" charset="0"/>
                <a:cs typeface="Times New Roman" pitchFamily="18" charset="0"/>
              </a:rPr>
              <a:t>В начале третьего тысячелетия в большинстве космических держав сформировалось мнение о необходимости большого, «прорывного» космического проекта</a:t>
            </a:r>
            <a:endParaRPr lang="ru-RU" sz="2000" b="1" i="1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Line 92"/>
          <p:cNvSpPr>
            <a:spLocks noChangeShapeType="1"/>
          </p:cNvSpPr>
          <p:nvPr/>
        </p:nvSpPr>
        <p:spPr bwMode="auto">
          <a:xfrm>
            <a:off x="6875463" y="3346450"/>
            <a:ext cx="0" cy="258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_s1032"/>
          <p:cNvSpPr>
            <a:spLocks noChangeArrowheads="1"/>
          </p:cNvSpPr>
          <p:nvPr/>
        </p:nvSpPr>
        <p:spPr bwMode="auto">
          <a:xfrm>
            <a:off x="395288" y="3995738"/>
            <a:ext cx="1728787" cy="615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/>
              <a:t>Инфраструктура</a:t>
            </a:r>
          </a:p>
          <a:p>
            <a:pPr algn="ctr"/>
            <a:r>
              <a:rPr lang="ru-RU" sz="1200" b="1"/>
              <a:t>использования</a:t>
            </a:r>
          </a:p>
        </p:txBody>
      </p:sp>
      <p:sp>
        <p:nvSpPr>
          <p:cNvPr id="7175" name="_s1032"/>
          <p:cNvSpPr>
            <a:spLocks noChangeArrowheads="1"/>
          </p:cNvSpPr>
          <p:nvPr/>
        </p:nvSpPr>
        <p:spPr bwMode="auto">
          <a:xfrm>
            <a:off x="5003800" y="4027488"/>
            <a:ext cx="1728788" cy="615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/>
              <a:t>АМС,</a:t>
            </a:r>
          </a:p>
          <a:p>
            <a:pPr algn="ctr"/>
            <a:r>
              <a:rPr lang="ru-RU" sz="1200" b="1"/>
              <a:t>астрофизика</a:t>
            </a:r>
          </a:p>
        </p:txBody>
      </p:sp>
      <p:sp>
        <p:nvSpPr>
          <p:cNvPr id="7176" name="_s1033"/>
          <p:cNvSpPr>
            <a:spLocks noChangeArrowheads="1"/>
          </p:cNvSpPr>
          <p:nvPr/>
        </p:nvSpPr>
        <p:spPr bwMode="auto">
          <a:xfrm>
            <a:off x="6945313" y="4027488"/>
            <a:ext cx="1906587" cy="615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/>
              <a:t>Пилотируемые</a:t>
            </a:r>
          </a:p>
          <a:p>
            <a:pPr algn="ctr"/>
            <a:r>
              <a:rPr lang="ru-RU" sz="1200" b="1"/>
              <a:t>полеты</a:t>
            </a:r>
          </a:p>
        </p:txBody>
      </p:sp>
      <p:sp>
        <p:nvSpPr>
          <p:cNvPr id="7177" name="_s1032"/>
          <p:cNvSpPr>
            <a:spLocks noChangeArrowheads="1"/>
          </p:cNvSpPr>
          <p:nvPr/>
        </p:nvSpPr>
        <p:spPr bwMode="auto">
          <a:xfrm>
            <a:off x="2555875" y="4027488"/>
            <a:ext cx="1728788" cy="615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/>
              <a:t>Орбитальная</a:t>
            </a:r>
          </a:p>
          <a:p>
            <a:pPr algn="ctr"/>
            <a:r>
              <a:rPr lang="ru-RU" sz="1200" b="1"/>
              <a:t>группировка </a:t>
            </a:r>
          </a:p>
        </p:txBody>
      </p:sp>
      <p:sp>
        <p:nvSpPr>
          <p:cNvPr id="7178" name="Line 76"/>
          <p:cNvSpPr>
            <a:spLocks noChangeShapeType="1"/>
          </p:cNvSpPr>
          <p:nvPr/>
        </p:nvSpPr>
        <p:spPr bwMode="auto">
          <a:xfrm>
            <a:off x="2339975" y="3376613"/>
            <a:ext cx="0" cy="25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77"/>
          <p:cNvSpPr>
            <a:spLocks noChangeShapeType="1"/>
          </p:cNvSpPr>
          <p:nvPr/>
        </p:nvSpPr>
        <p:spPr bwMode="auto">
          <a:xfrm flipV="1">
            <a:off x="1331913" y="36353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78"/>
          <p:cNvSpPr>
            <a:spLocks noChangeShapeType="1"/>
          </p:cNvSpPr>
          <p:nvPr/>
        </p:nvSpPr>
        <p:spPr bwMode="auto">
          <a:xfrm>
            <a:off x="1331913" y="3635375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79"/>
          <p:cNvSpPr>
            <a:spLocks noChangeShapeType="1"/>
          </p:cNvSpPr>
          <p:nvPr/>
        </p:nvSpPr>
        <p:spPr bwMode="auto">
          <a:xfrm>
            <a:off x="3419475" y="3635375"/>
            <a:ext cx="0" cy="392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93"/>
          <p:cNvSpPr>
            <a:spLocks noChangeShapeType="1"/>
          </p:cNvSpPr>
          <p:nvPr/>
        </p:nvSpPr>
        <p:spPr bwMode="auto">
          <a:xfrm flipV="1">
            <a:off x="5867400" y="3605213"/>
            <a:ext cx="0" cy="42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3" name="Line 94"/>
          <p:cNvSpPr>
            <a:spLocks noChangeShapeType="1"/>
          </p:cNvSpPr>
          <p:nvPr/>
        </p:nvSpPr>
        <p:spPr bwMode="auto">
          <a:xfrm>
            <a:off x="5867400" y="3605213"/>
            <a:ext cx="2087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4" name="Line 95"/>
          <p:cNvSpPr>
            <a:spLocks noChangeShapeType="1"/>
          </p:cNvSpPr>
          <p:nvPr/>
        </p:nvSpPr>
        <p:spPr bwMode="auto">
          <a:xfrm>
            <a:off x="7954963" y="3605213"/>
            <a:ext cx="0" cy="42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5" name="_s1033"/>
          <p:cNvSpPr>
            <a:spLocks noChangeArrowheads="1"/>
          </p:cNvSpPr>
          <p:nvPr/>
        </p:nvSpPr>
        <p:spPr bwMode="auto">
          <a:xfrm>
            <a:off x="3000375" y="1482725"/>
            <a:ext cx="3260725" cy="615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b="1"/>
              <a:t>Космическая стратегия</a:t>
            </a:r>
          </a:p>
        </p:txBody>
      </p:sp>
      <p:sp>
        <p:nvSpPr>
          <p:cNvPr id="7186" name="_s1033"/>
          <p:cNvSpPr>
            <a:spLocks noChangeArrowheads="1"/>
          </p:cNvSpPr>
          <p:nvPr/>
        </p:nvSpPr>
        <p:spPr bwMode="auto">
          <a:xfrm>
            <a:off x="5922963" y="2730500"/>
            <a:ext cx="1905000" cy="61595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/>
              <a:t>«Полет к звездам»</a:t>
            </a:r>
          </a:p>
        </p:txBody>
      </p:sp>
      <p:sp>
        <p:nvSpPr>
          <p:cNvPr id="7187" name="_s1033"/>
          <p:cNvSpPr>
            <a:spLocks noChangeArrowheads="1"/>
          </p:cNvSpPr>
          <p:nvPr/>
        </p:nvSpPr>
        <p:spPr bwMode="auto">
          <a:xfrm>
            <a:off x="1385888" y="2760663"/>
            <a:ext cx="1906587" cy="615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/>
              <a:t>«Полет к Земле»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16200000" flipH="1">
            <a:off x="5449888" y="1276350"/>
            <a:ext cx="631825" cy="2244725"/>
          </a:xfrm>
          <a:prstGeom prst="bentConnector3">
            <a:avLst>
              <a:gd name="adj1" fmla="val 51507"/>
            </a:avLst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hape 28"/>
          <p:cNvCxnSpPr/>
          <p:nvPr/>
        </p:nvCxnSpPr>
        <p:spPr>
          <a:xfrm rot="10800000" flipV="1">
            <a:off x="2352675" y="2406650"/>
            <a:ext cx="2290763" cy="354013"/>
          </a:xfrm>
          <a:prstGeom prst="bentConnector2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190" name="_s1033"/>
          <p:cNvSpPr>
            <a:spLocks noChangeArrowheads="1"/>
          </p:cNvSpPr>
          <p:nvPr/>
        </p:nvSpPr>
        <p:spPr bwMode="auto">
          <a:xfrm>
            <a:off x="5003800" y="5072063"/>
            <a:ext cx="3848100" cy="61595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600" b="1"/>
              <a:t>Большой Космический 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4"/>
          <p:cNvSpPr>
            <a:spLocks noGrp="1"/>
          </p:cNvSpPr>
          <p:nvPr>
            <p:ph idx="1"/>
          </p:nvPr>
        </p:nvSpPr>
        <p:spPr>
          <a:xfrm>
            <a:off x="357188" y="714375"/>
            <a:ext cx="3714750" cy="2928938"/>
          </a:xfrm>
        </p:spPr>
        <p:txBody>
          <a:bodyPr/>
          <a:lstStyle/>
          <a:p>
            <a:r>
              <a:rPr lang="ru-RU" sz="1400" b="1" i="1" smtClean="0">
                <a:effectLst/>
                <a:latin typeface="Times New Roman" pitchFamily="18" charset="0"/>
                <a:cs typeface="Times New Roman" pitchFamily="18" charset="0"/>
              </a:rPr>
              <a:t>В 2004 году США определяют своей основной перспективной задачей в космосе </a:t>
            </a:r>
            <a:r>
              <a:rPr lang="ru-RU" sz="1400" b="1" i="1" smtClean="0"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"возвращение на Луну". </a:t>
            </a:r>
          </a:p>
          <a:p>
            <a:r>
              <a:rPr lang="ru-RU" sz="1400" b="1" i="1" smtClean="0"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b="1" i="1" smtClean="0"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не имеет</a:t>
            </a:r>
            <a:r>
              <a:rPr lang="ru-RU" sz="1400" b="1" i="1" smtClean="0">
                <a:effectLst/>
                <a:latin typeface="Times New Roman" pitchFamily="18" charset="0"/>
                <a:cs typeface="Times New Roman" pitchFamily="18" charset="0"/>
              </a:rPr>
              <a:t> научных либо экономических задач.</a:t>
            </a:r>
          </a:p>
          <a:p>
            <a:r>
              <a:rPr lang="ru-RU" sz="1400" b="1" i="1" smtClean="0">
                <a:effectLst/>
                <a:latin typeface="Times New Roman" pitchFamily="18" charset="0"/>
                <a:cs typeface="Times New Roman" pitchFamily="18" charset="0"/>
              </a:rPr>
              <a:t>Политическое руководство США приняло решении обозначить космическую перспективу для Америки, создав транспортную космическую систему, способную обеспечить </a:t>
            </a:r>
            <a:r>
              <a:rPr lang="ru-RU" sz="1400" b="1" i="1" smtClean="0"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безопасные полеты </a:t>
            </a:r>
            <a:r>
              <a:rPr lang="ru-RU" sz="1400" b="1" i="1" smtClean="0">
                <a:effectLst/>
                <a:latin typeface="Times New Roman" pitchFamily="18" charset="0"/>
                <a:cs typeface="Times New Roman" pitchFamily="18" charset="0"/>
              </a:rPr>
              <a:t>человека за пределы низкой околоземной орбиты.</a:t>
            </a:r>
          </a:p>
          <a:p>
            <a:endParaRPr lang="ru-RU" sz="1400" b="1" i="1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4405313" y="4308475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В 2006 г. Президент России поставил задачу создания обобщенной программы космической деятельности на ближайшие 30–40 лет. В настоящее время проходит обсуждение соответствующего проекта в закрытом режиме.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95864" y="4073918"/>
            <a:ext cx="80021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7" name="Рисунок 7" descr="moon5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785813"/>
            <a:ext cx="4762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00063" y="3714750"/>
            <a:ext cx="847725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2"/>
          <p:cNvSpPr>
            <a:spLocks noChangeArrowheads="1"/>
          </p:cNvSpPr>
          <p:nvPr/>
        </p:nvSpPr>
        <p:spPr bwMode="auto">
          <a:xfrm>
            <a:off x="214313" y="1423988"/>
            <a:ext cx="8929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БКП должен: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1. Повышать международный статус и авторитет государства.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2. Поднимать авторитет государственной власти внутри страны.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2. Содействовать ускорению развития космонавтики.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3. Определять новые направления космической деятельности.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4. Приводить к расширению производственной базы, наземной космической инфраструктуры.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5. Увеличивать объем фундаментальных научных знаний.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6. Ускорять общий технологический прогресс.</a:t>
            </a:r>
          </a:p>
        </p:txBody>
      </p:sp>
      <p:sp>
        <p:nvSpPr>
          <p:cNvPr id="9219" name="Text Box 20"/>
          <p:cNvSpPr txBox="1">
            <a:spLocks noChangeArrowheads="1"/>
          </p:cNvSpPr>
          <p:nvPr/>
        </p:nvSpPr>
        <p:spPr bwMode="auto">
          <a:xfrm>
            <a:off x="1619250" y="1889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Критерии оценки БКП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1_sputn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5" y="584200"/>
            <a:ext cx="33337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7"/>
          <p:cNvSpPr>
            <a:spLocks noChangeArrowheads="1"/>
          </p:cNvSpPr>
          <p:nvPr/>
        </p:nvSpPr>
        <p:spPr bwMode="auto">
          <a:xfrm>
            <a:off x="285750" y="4062413"/>
            <a:ext cx="8358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 технике и затратам запуск Спутника был только частью, практически – побочным результатом большого военного проекта. </a:t>
            </a:r>
          </a:p>
          <a:p>
            <a:pPr algn="ctr"/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После запуска состоялся руководство страны осознало политические выгоды космической деятельности и начало требовать новых свершений.</a:t>
            </a:r>
          </a:p>
        </p:txBody>
      </p:sp>
      <p:sp>
        <p:nvSpPr>
          <p:cNvPr id="10244" name="Прямоугольник 9"/>
          <p:cNvSpPr>
            <a:spLocks noChangeArrowheads="1"/>
          </p:cNvSpPr>
          <p:nvPr/>
        </p:nvSpPr>
        <p:spPr bwMode="auto">
          <a:xfrm>
            <a:off x="500063" y="214313"/>
            <a:ext cx="192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Первый ИСЗ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Gagar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642938"/>
            <a:ext cx="3929062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142875" y="4286250"/>
            <a:ext cx="8786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Первый пилотируемый полет в космос в равной пропорции  имел политическое и техническое назначение.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Политические результаты превзошли самое смелое воображение.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 технической точки зрения:</a:t>
            </a:r>
          </a:p>
          <a:p>
            <a:pPr>
              <a:buFontTx/>
              <a:buChar char="-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была продемонстрирована возможность и перспективность работы человека в космосе;</a:t>
            </a:r>
          </a:p>
          <a:p>
            <a:pPr>
              <a:buFontTx/>
              <a:buChar char="-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проект заложил традицию приемлемости высокого уровня риска для космонавтов.</a:t>
            </a: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357188" y="273050"/>
            <a:ext cx="2722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Полет Ю.Гагарина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Leonov-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857250"/>
            <a:ext cx="542925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571500" y="4665663"/>
            <a:ext cx="8143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Проект имел чисто политическое назначение. </a:t>
            </a:r>
          </a:p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 технической точки зрения проект имел негативное значение: </a:t>
            </a:r>
          </a:p>
          <a:p>
            <a:pPr>
              <a:buFontTx/>
              <a:buChar char="-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проект отвлек средства от основной перспективы – создания «Союза»;</a:t>
            </a:r>
          </a:p>
          <a:p>
            <a:pPr>
              <a:buFontTx/>
              <a:buChar char="-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в ходе реализации проекта было принято решение о возможности полетов без скафандров, что впоследствии привело к катастрофе. </a:t>
            </a: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296863" y="285750"/>
            <a:ext cx="444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Полеты двух кораблей </a:t>
            </a:r>
            <a:r>
              <a:rPr lang="ru-RU" b="1"/>
              <a:t>"Восход"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3966</TotalTime>
  <Words>1153</Words>
  <Application>Microsoft Office PowerPoint</Application>
  <PresentationFormat>Экран (4:3)</PresentationFormat>
  <Paragraphs>356</Paragraphs>
  <Slides>27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Глобус</vt:lpstr>
      <vt:lpstr>Acrobat Document</vt:lpstr>
      <vt:lpstr>Лист Microsoft Office Excel 97-2003</vt:lpstr>
      <vt:lpstr>Слайд 1</vt:lpstr>
      <vt:lpstr>Слайд 2</vt:lpstr>
      <vt:lpstr>Слайд 3</vt:lpstr>
      <vt:lpstr>В начале третьего тысячелетия в большинстве космических держав сформировалось мнение о необходимости большого, «прорывного» космического проекта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ISP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Моисеев</dc:creator>
  <cp:lastModifiedBy>И. Моисеев</cp:lastModifiedBy>
  <cp:revision>180</cp:revision>
  <dcterms:created xsi:type="dcterms:W3CDTF">2007-05-23T16:29:41Z</dcterms:created>
  <dcterms:modified xsi:type="dcterms:W3CDTF">2017-11-21T20:38:34Z</dcterms:modified>
</cp:coreProperties>
</file>